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256" r:id="rId2"/>
    <p:sldId id="258" r:id="rId3"/>
    <p:sldId id="260" r:id="rId4"/>
    <p:sldId id="337" r:id="rId5"/>
    <p:sldId id="261" r:id="rId6"/>
    <p:sldId id="263" r:id="rId7"/>
    <p:sldId id="268" r:id="rId8"/>
    <p:sldId id="266" r:id="rId9"/>
    <p:sldId id="270" r:id="rId10"/>
    <p:sldId id="288" r:id="rId11"/>
    <p:sldId id="271" r:id="rId12"/>
    <p:sldId id="276" r:id="rId13"/>
    <p:sldId id="274" r:id="rId14"/>
    <p:sldId id="275" r:id="rId15"/>
    <p:sldId id="277" r:id="rId16"/>
    <p:sldId id="278" r:id="rId17"/>
    <p:sldId id="338" r:id="rId18"/>
    <p:sldId id="339" r:id="rId19"/>
    <p:sldId id="279" r:id="rId20"/>
    <p:sldId id="280" r:id="rId21"/>
    <p:sldId id="281" r:id="rId22"/>
    <p:sldId id="283" r:id="rId23"/>
    <p:sldId id="286" r:id="rId24"/>
    <p:sldId id="351" r:id="rId25"/>
    <p:sldId id="272" r:id="rId26"/>
    <p:sldId id="285" r:id="rId27"/>
    <p:sldId id="289" r:id="rId28"/>
    <p:sldId id="319" r:id="rId29"/>
    <p:sldId id="326" r:id="rId30"/>
    <p:sldId id="287" r:id="rId31"/>
    <p:sldId id="290" r:id="rId32"/>
    <p:sldId id="291" r:id="rId33"/>
    <p:sldId id="292" r:id="rId34"/>
    <p:sldId id="293" r:id="rId35"/>
    <p:sldId id="297" r:id="rId36"/>
    <p:sldId id="295" r:id="rId37"/>
    <p:sldId id="296" r:id="rId38"/>
    <p:sldId id="298" r:id="rId39"/>
    <p:sldId id="299" r:id="rId40"/>
    <p:sldId id="300" r:id="rId41"/>
    <p:sldId id="301" r:id="rId42"/>
    <p:sldId id="340" r:id="rId43"/>
    <p:sldId id="341" r:id="rId44"/>
    <p:sldId id="342" r:id="rId45"/>
    <p:sldId id="343" r:id="rId46"/>
    <p:sldId id="344" r:id="rId47"/>
    <p:sldId id="345" r:id="rId48"/>
    <p:sldId id="350" r:id="rId49"/>
    <p:sldId id="346" r:id="rId50"/>
    <p:sldId id="302" r:id="rId51"/>
    <p:sldId id="304" r:id="rId52"/>
    <p:sldId id="305" r:id="rId53"/>
    <p:sldId id="303" r:id="rId54"/>
    <p:sldId id="306" r:id="rId55"/>
    <p:sldId id="308" r:id="rId5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324" autoAdjust="0"/>
  </p:normalViewPr>
  <p:slideViewPr>
    <p:cSldViewPr snapToGrid="0" snapToObjects="1">
      <p:cViewPr>
        <p:scale>
          <a:sx n="94" d="100"/>
          <a:sy n="94" d="100"/>
        </p:scale>
        <p:origin x="-2432" y="-10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notesMaster" Target="notesMasters/notesMaster1.xml"/><Relationship Id="rId58" Type="http://schemas.openxmlformats.org/officeDocument/2006/relationships/printerSettings" Target="printerSettings/printerSettings1.bin"/><Relationship Id="rId59" Type="http://schemas.openxmlformats.org/officeDocument/2006/relationships/presProps" Target="pres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4385E5-83C0-C94B-962E-1B2181C42F43}" type="datetimeFigureOut">
              <a:rPr lang="en-US" smtClean="0"/>
              <a:t>2/29/16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E2E2F7-97F3-FF41-A4BD-B487AF48B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18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2E2F7-97F3-FF41-A4BD-B487AF48BC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17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26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39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50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36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38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838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020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126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16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113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014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EB500-42C3-5749-BEE2-6E5D6816D887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F47D5-BF11-6648-9F38-3258C7E89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58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73735"/>
            <a:ext cx="7772400" cy="1470025"/>
          </a:xfrm>
        </p:spPr>
        <p:txBody>
          <a:bodyPr/>
          <a:lstStyle/>
          <a:p>
            <a:r>
              <a:rPr lang="en-US" dirty="0" smtClean="0">
                <a:latin typeface="Andale Mono"/>
                <a:cs typeface="Andale Mono"/>
              </a:rPr>
              <a:t>Imputing methylation status</a:t>
            </a:r>
            <a:endParaRPr lang="en-US" dirty="0">
              <a:latin typeface="Andale Mono"/>
              <a:cs typeface="Andale Mono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199"/>
            <a:ext cx="6722912" cy="242295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COS 424 Homework 2</a:t>
            </a:r>
          </a:p>
          <a:p>
            <a:r>
              <a:rPr lang="en-US" dirty="0" smtClean="0"/>
              <a:t>Precept</a:t>
            </a:r>
          </a:p>
          <a:p>
            <a:r>
              <a:rPr lang="en-US" dirty="0" smtClean="0"/>
              <a:t>Bianca </a:t>
            </a:r>
            <a:r>
              <a:rPr lang="en-US" dirty="0" err="1" smtClean="0"/>
              <a:t>Dumitrascu</a:t>
            </a:r>
            <a:r>
              <a:rPr lang="en-US" dirty="0" smtClean="0"/>
              <a:t> (last year’s AI)</a:t>
            </a:r>
          </a:p>
          <a:p>
            <a:r>
              <a:rPr lang="en-US" dirty="0" smtClean="0"/>
              <a:t>Brian Jo</a:t>
            </a:r>
          </a:p>
          <a:p>
            <a:r>
              <a:rPr lang="en-US" dirty="0" smtClean="0"/>
              <a:t>Elena </a:t>
            </a:r>
            <a:r>
              <a:rPr lang="en-US" dirty="0" err="1" smtClean="0"/>
              <a:t>Sizikova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09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057" y="669600"/>
            <a:ext cx="7876144" cy="618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18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6390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ndale Mono"/>
                <a:cs typeface="Andale Mono"/>
              </a:rPr>
              <a:t>3</a:t>
            </a:r>
            <a:r>
              <a:rPr lang="en-US" b="1" dirty="0" smtClean="0">
                <a:latin typeface="Andale Mono"/>
                <a:cs typeface="Andale Mono"/>
              </a:rPr>
              <a:t> 200 000 000 base pairs (human genome)</a:t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>
                <a:latin typeface="Andale Mono"/>
                <a:cs typeface="Andale Mono"/>
              </a:rPr>
              <a:t/>
            </a:r>
            <a:br>
              <a:rPr lang="en-US" b="1" dirty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Estimates 2~3 meters if stretched out</a:t>
            </a:r>
            <a:r>
              <a:rPr lang="en-US" b="1" baseline="30000" dirty="0" smtClean="0">
                <a:latin typeface="Andale Mono"/>
                <a:cs typeface="Andale Mono"/>
              </a:rPr>
              <a:t>2</a:t>
            </a:r>
            <a:endParaRPr lang="en-US" b="1" baseline="30000" dirty="0">
              <a:latin typeface="Andale Mono"/>
              <a:cs typeface="Andale Mon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86479" y="6525317"/>
            <a:ext cx="65335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ndale Mono"/>
                <a:cs typeface="Andale Mono"/>
              </a:rPr>
              <a:t>2: http</a:t>
            </a:r>
            <a:r>
              <a:rPr lang="en-US" sz="1500" dirty="0">
                <a:latin typeface="Andale Mono"/>
                <a:cs typeface="Andale Mono"/>
              </a:rPr>
              <a:t>://</a:t>
            </a:r>
            <a:r>
              <a:rPr lang="en-US" sz="1500" dirty="0" err="1">
                <a:latin typeface="Andale Mono"/>
                <a:cs typeface="Andale Mono"/>
              </a:rPr>
              <a:t>hypertextbook.com</a:t>
            </a:r>
            <a:r>
              <a:rPr lang="en-US" sz="1500" dirty="0">
                <a:latin typeface="Andale Mono"/>
                <a:cs typeface="Andale Mono"/>
              </a:rPr>
              <a:t>/facts/1998/</a:t>
            </a:r>
            <a:r>
              <a:rPr lang="en-US" sz="1500" dirty="0" err="1">
                <a:latin typeface="Andale Mono"/>
                <a:cs typeface="Andale Mono"/>
              </a:rPr>
              <a:t>StevenChen.shtml</a:t>
            </a:r>
            <a:endParaRPr lang="en-US" sz="1500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2379275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54" y="1532513"/>
            <a:ext cx="8437949" cy="405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325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>
                <a:latin typeface="Andale Mono"/>
                <a:cs typeface="Andale Mono"/>
              </a:rPr>
              <a:t>c</a:t>
            </a:r>
            <a:r>
              <a:rPr lang="en-US" dirty="0" smtClean="0">
                <a:latin typeface="Andale Mono"/>
                <a:cs typeface="Andale Mono"/>
              </a:rPr>
              <a:t>entral dogma</a:t>
            </a:r>
            <a:endParaRPr lang="en-US" dirty="0">
              <a:latin typeface="Andale Mono"/>
              <a:cs typeface="Andale Mon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448" y="897615"/>
            <a:ext cx="7437452" cy="587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942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40847" y="2639088"/>
            <a:ext cx="8736201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ndale Mono"/>
                <a:cs typeface="Andale Mono"/>
              </a:rPr>
              <a:t>3</a:t>
            </a:r>
            <a:r>
              <a:rPr lang="en-US" b="1" dirty="0" smtClean="0">
                <a:latin typeface="Andale Mono"/>
                <a:cs typeface="Andale Mono"/>
              </a:rPr>
              <a:t> base pairs = 1 amino acid</a:t>
            </a:r>
            <a:endParaRPr lang="en-US" b="1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2555646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40847" y="2639088"/>
            <a:ext cx="8736201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ndale Mono"/>
                <a:cs typeface="Andale Mono"/>
              </a:rPr>
              <a:t>average gene ~ 300 </a:t>
            </a:r>
            <a:r>
              <a:rPr lang="en-US" b="1" dirty="0" err="1" smtClean="0">
                <a:latin typeface="Andale Mono"/>
                <a:cs typeface="Andale Mono"/>
              </a:rPr>
              <a:t>aa</a:t>
            </a:r>
            <a:r>
              <a:rPr lang="en-US" b="1" dirty="0" smtClean="0">
                <a:latin typeface="Andale Mono"/>
                <a:cs typeface="Andale Mono"/>
              </a:rPr>
              <a:t> </a:t>
            </a:r>
            <a:endParaRPr lang="en-US" b="1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450249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40847" y="2639088"/>
            <a:ext cx="8736201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ndale Mono"/>
                <a:cs typeface="Andale Mono"/>
              </a:rPr>
              <a:t>h</a:t>
            </a:r>
            <a:r>
              <a:rPr lang="en-US" b="1" dirty="0" smtClean="0">
                <a:latin typeface="Andale Mono"/>
                <a:cs typeface="Andale Mono"/>
              </a:rPr>
              <a:t>ow many protein coding genes?</a:t>
            </a:r>
            <a:endParaRPr lang="en-US" b="1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345705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13823" y="2054078"/>
            <a:ext cx="8736201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Andale Mono"/>
                <a:cs typeface="Andale Mono"/>
              </a:rPr>
              <a:t>Order these organisms by number of genes:</a:t>
            </a:r>
            <a:r>
              <a:rPr lang="en-US" b="1" dirty="0">
                <a:latin typeface="Andale Mono"/>
                <a:cs typeface="Andale Mono"/>
              </a:rPr>
              <a:t/>
            </a:r>
            <a:br>
              <a:rPr lang="en-US" b="1" dirty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A) Water flea</a:t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B) Grape</a:t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C) Human</a:t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D) Chicken</a:t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E) Fruit Fly</a:t>
            </a:r>
            <a:endParaRPr lang="en-US" b="1" dirty="0">
              <a:latin typeface="Andale Mono"/>
              <a:cs typeface="Andale Mono"/>
            </a:endParaRPr>
          </a:p>
        </p:txBody>
      </p:sp>
      <p:pic>
        <p:nvPicPr>
          <p:cNvPr id="2" name="Picture 1" descr="Screen Shot 2016-02-22 at 10.47.0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281" y="4930363"/>
            <a:ext cx="1677020" cy="1549357"/>
          </a:xfrm>
          <a:prstGeom prst="rect">
            <a:avLst/>
          </a:prstGeom>
        </p:spPr>
      </p:pic>
      <p:pic>
        <p:nvPicPr>
          <p:cNvPr id="3" name="Picture 2" descr="Screen Shot 2016-02-22 at 10.46.5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847" y="4930363"/>
            <a:ext cx="1696434" cy="1549357"/>
          </a:xfrm>
          <a:prstGeom prst="rect">
            <a:avLst/>
          </a:prstGeom>
        </p:spPr>
      </p:pic>
      <p:pic>
        <p:nvPicPr>
          <p:cNvPr id="5" name="Picture 4" descr="Screen Shot 2016-02-22 at 10.46.3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663" y="4930363"/>
            <a:ext cx="1937776" cy="1549357"/>
          </a:xfrm>
          <a:prstGeom prst="rect">
            <a:avLst/>
          </a:prstGeom>
        </p:spPr>
      </p:pic>
      <p:pic>
        <p:nvPicPr>
          <p:cNvPr id="6" name="Picture 5" descr="Screen Shot 2016-02-22 at 10.46.23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85" y="4930363"/>
            <a:ext cx="1209078" cy="15493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2439" y="4877565"/>
            <a:ext cx="1644610" cy="177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76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40847" y="2639088"/>
            <a:ext cx="8736201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Andale Mono"/>
                <a:cs typeface="Andale Mono"/>
              </a:rPr>
              <a:t>Order these organisms by number of genes:</a:t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>
                <a:latin typeface="Andale Mono"/>
                <a:cs typeface="Andale Mono"/>
              </a:rPr>
              <a:t/>
            </a:r>
            <a:br>
              <a:rPr lang="en-US" b="1" dirty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A) Water flea ~31000</a:t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B) Grape ~30000</a:t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C) Human ~23000</a:t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D) Chicken ~16000</a:t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E) Fruit Fly ~14000</a:t>
            </a:r>
            <a:endParaRPr lang="en-US" b="1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957415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40847" y="2639088"/>
            <a:ext cx="8736201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ndale Mono"/>
                <a:cs typeface="Andale Mono"/>
              </a:rPr>
              <a:t>~ 20 000 to 24 000</a:t>
            </a:r>
            <a:endParaRPr lang="en-US" b="1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111059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39088"/>
            <a:ext cx="8229600" cy="1143000"/>
          </a:xfrm>
        </p:spPr>
        <p:txBody>
          <a:bodyPr/>
          <a:lstStyle/>
          <a:p>
            <a:r>
              <a:rPr lang="en-US" b="1" dirty="0" smtClean="0">
                <a:latin typeface="Andale Mono"/>
                <a:cs typeface="Andale Mono"/>
              </a:rPr>
              <a:t>37 000 000 000 000 ?</a:t>
            </a:r>
            <a:endParaRPr lang="en-US" b="1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2237022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40847" y="2639088"/>
            <a:ext cx="8736201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Andale Mono"/>
                <a:cs typeface="Andale Mono"/>
              </a:rPr>
              <a:t>Where does all the complexity come from </a:t>
            </a:r>
            <a:r>
              <a:rPr lang="en-US" b="1" dirty="0">
                <a:latin typeface="Andale Mono"/>
                <a:cs typeface="Andale Mono"/>
              </a:rPr>
              <a:t>t</a:t>
            </a:r>
            <a:r>
              <a:rPr lang="en-US" b="1" dirty="0" smtClean="0">
                <a:latin typeface="Andale Mono"/>
                <a:cs typeface="Andale Mono"/>
              </a:rPr>
              <a:t>hen?</a:t>
            </a:r>
            <a:endParaRPr lang="en-US" b="1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606698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33814"/>
            <a:ext cx="9144000" cy="1143000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 smtClean="0">
                <a:latin typeface="Andale Mono"/>
                <a:cs typeface="Andale Mono"/>
              </a:rPr>
              <a:t>“junk” DNA</a:t>
            </a:r>
            <a:endParaRPr lang="en-US" sz="3000" b="1" dirty="0">
              <a:latin typeface="Andale Mono"/>
              <a:cs typeface="Andale Mon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247" y="1892299"/>
            <a:ext cx="6968369" cy="421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508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33814"/>
            <a:ext cx="9144000" cy="1143000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 smtClean="0">
                <a:latin typeface="Andale Mono"/>
                <a:cs typeface="Andale Mono"/>
              </a:rPr>
              <a:t> timing</a:t>
            </a:r>
            <a:endParaRPr lang="en-US" sz="3000" b="1" dirty="0">
              <a:latin typeface="Andale Mono"/>
              <a:cs typeface="Andale Mono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675" y="1651000"/>
            <a:ext cx="4451167" cy="443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898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62" y="274638"/>
            <a:ext cx="8511638" cy="1143000"/>
          </a:xfrm>
        </p:spPr>
        <p:txBody>
          <a:bodyPr>
            <a:normAutofit fontScale="90000"/>
          </a:bodyPr>
          <a:lstStyle/>
          <a:p>
            <a:r>
              <a:rPr lang="en-US" sz="3200" dirty="0" smtClean="0">
                <a:latin typeface="Andale Mono"/>
                <a:cs typeface="Andale Mono"/>
              </a:rPr>
              <a:t>… together with complex mechanisms dictate when and which genes are active or not</a:t>
            </a:r>
            <a:endParaRPr lang="en-US" sz="3200" dirty="0">
              <a:latin typeface="Andale Mono"/>
              <a:cs typeface="Andale Mono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410" y="1706782"/>
            <a:ext cx="5714658" cy="497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022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390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Andale Mono"/>
                <a:cs typeface="Andale Mono"/>
              </a:rPr>
              <a:t>Epigenetics</a:t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/>
            </a:r>
            <a:br>
              <a:rPr lang="en-US" b="1" dirty="0" smtClean="0">
                <a:latin typeface="Andale Mono"/>
                <a:cs typeface="Andale Mono"/>
              </a:rPr>
            </a:br>
            <a:r>
              <a:rPr lang="en-US" b="1" dirty="0" smtClean="0">
                <a:latin typeface="Andale Mono"/>
                <a:cs typeface="Andale Mono"/>
              </a:rPr>
              <a:t>(In particular, methylation)</a:t>
            </a:r>
            <a:endParaRPr lang="en-US" b="1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99421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onut 1"/>
          <p:cNvSpPr/>
          <p:nvPr/>
        </p:nvSpPr>
        <p:spPr>
          <a:xfrm>
            <a:off x="5269538" y="945697"/>
            <a:ext cx="3607606" cy="1310469"/>
          </a:xfrm>
          <a:prstGeom prst="donut">
            <a:avLst>
              <a:gd name="adj" fmla="val 7319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619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610095"/>
            <a:ext cx="9144000" cy="1247905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US" dirty="0" smtClean="0">
                <a:latin typeface="Andale Mono"/>
                <a:cs typeface="Andale Mono"/>
              </a:rPr>
              <a:t>DNA methylation, historically the first epigenetic modification identified. </a:t>
            </a:r>
            <a:endParaRPr lang="en-US" dirty="0">
              <a:latin typeface="Andale Mono"/>
              <a:cs typeface="Andale Mono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471" y="331057"/>
            <a:ext cx="7245349" cy="478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283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74750"/>
            <a:ext cx="9144000" cy="6124754"/>
          </a:xfrm>
          <a:prstGeom prst="rect">
            <a:avLst/>
          </a:prstGeom>
          <a:ln>
            <a:solidFill>
              <a:srgbClr val="008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800" b="1" dirty="0" smtClean="0">
                <a:latin typeface="Andale Mono"/>
                <a:cs typeface="Andale Mono"/>
              </a:rPr>
              <a:t>Formally:</a:t>
            </a:r>
          </a:p>
          <a:p>
            <a:pPr algn="just"/>
            <a:endParaRPr lang="en-US" sz="2800" b="1" dirty="0">
              <a:latin typeface="Andale Mono"/>
              <a:cs typeface="Andale Mono"/>
            </a:endParaRPr>
          </a:p>
          <a:p>
            <a:pPr marL="342900" indent="-342900" algn="just">
              <a:buAutoNum type="arabicPeriod"/>
            </a:pPr>
            <a:r>
              <a:rPr lang="en-US" sz="2800" dirty="0" smtClean="0">
                <a:latin typeface="Andale Mono"/>
                <a:cs typeface="Andale Mono"/>
              </a:rPr>
              <a:t>Methylation is an enzyme-mediated chemical modification that adds methyl (CH3) groups to specific locations on proteins, DNA, and RNA. </a:t>
            </a:r>
          </a:p>
          <a:p>
            <a:pPr marL="342900" indent="-342900" algn="just">
              <a:buAutoNum type="arabicPeriod"/>
            </a:pPr>
            <a:endParaRPr lang="en-US" sz="2800" dirty="0">
              <a:latin typeface="Andale Mono"/>
              <a:cs typeface="Andale Mono"/>
            </a:endParaRPr>
          </a:p>
          <a:p>
            <a:pPr marL="342900" indent="-342900" algn="just">
              <a:buAutoNum type="arabicPeriod"/>
            </a:pPr>
            <a:endParaRPr lang="en-US" sz="2800" dirty="0" smtClean="0">
              <a:latin typeface="Andale Mono"/>
              <a:cs typeface="Andale Mono"/>
            </a:endParaRPr>
          </a:p>
          <a:p>
            <a:pPr marL="342900" indent="-342900" algn="just">
              <a:buAutoNum type="arabicPeriod"/>
            </a:pPr>
            <a:r>
              <a:rPr lang="en-US" sz="2800" dirty="0" smtClean="0">
                <a:latin typeface="Andale Mono"/>
                <a:cs typeface="Andale Mono"/>
              </a:rPr>
              <a:t>It affects the </a:t>
            </a:r>
            <a:r>
              <a:rPr lang="en-US" sz="2800" b="1" dirty="0" smtClean="0">
                <a:ln>
                  <a:solidFill>
                    <a:srgbClr val="FF6600"/>
                  </a:solidFill>
                </a:ln>
                <a:latin typeface="Andale Mono"/>
                <a:cs typeface="Andale Mono"/>
              </a:rPr>
              <a:t>Cytosine base </a:t>
            </a:r>
            <a:r>
              <a:rPr lang="en-US" sz="2800" dirty="0" smtClean="0">
                <a:latin typeface="Andale Mono"/>
                <a:cs typeface="Andale Mono"/>
              </a:rPr>
              <a:t>(C) when it is followed by a </a:t>
            </a:r>
            <a:r>
              <a:rPr lang="en-US" sz="2800" dirty="0" smtClean="0">
                <a:ln>
                  <a:solidFill>
                    <a:srgbClr val="FF6600"/>
                  </a:solidFill>
                </a:ln>
                <a:latin typeface="Andale Mono"/>
                <a:cs typeface="Andale Mono"/>
              </a:rPr>
              <a:t>Guanine</a:t>
            </a:r>
            <a:r>
              <a:rPr lang="en-US" sz="2800" dirty="0" smtClean="0">
                <a:latin typeface="Andale Mono"/>
                <a:cs typeface="Andale Mono"/>
              </a:rPr>
              <a:t> (G) </a:t>
            </a:r>
            <a:r>
              <a:rPr lang="en-US" sz="2800" b="1" dirty="0" smtClean="0">
                <a:latin typeface="Andale Mono"/>
                <a:cs typeface="Andale Mono"/>
              </a:rPr>
              <a:t>(</a:t>
            </a:r>
            <a:r>
              <a:rPr lang="en-US" sz="2800" b="1" dirty="0" err="1" smtClean="0">
                <a:latin typeface="Andale Mono"/>
                <a:cs typeface="Andale Mono"/>
              </a:rPr>
              <a:t>CpG</a:t>
            </a:r>
            <a:r>
              <a:rPr lang="en-US" sz="2800" b="1" dirty="0" smtClean="0">
                <a:latin typeface="Andale Mono"/>
                <a:cs typeface="Andale Mono"/>
              </a:rPr>
              <a:t> site)</a:t>
            </a:r>
          </a:p>
          <a:p>
            <a:pPr marL="342900" indent="-342900" algn="just">
              <a:buAutoNum type="arabicPeriod"/>
            </a:pPr>
            <a:endParaRPr lang="en-US" sz="2800" b="1" dirty="0">
              <a:latin typeface="Andale Mono"/>
              <a:cs typeface="Andale Mono"/>
            </a:endParaRPr>
          </a:p>
          <a:p>
            <a:pPr marL="342900" indent="-342900" algn="just">
              <a:buAutoNum type="arabicPeriod"/>
            </a:pPr>
            <a:endParaRPr lang="en-US" sz="2800" b="1" dirty="0" smtClean="0">
              <a:latin typeface="Andale Mono"/>
              <a:cs typeface="Andale Mono"/>
            </a:endParaRPr>
          </a:p>
          <a:p>
            <a:pPr marL="342900" indent="-342900" algn="just">
              <a:buAutoNum type="arabicPeriod"/>
            </a:pPr>
            <a:r>
              <a:rPr lang="en-US" sz="2800" dirty="0" smtClean="0">
                <a:latin typeface="Andale Mono"/>
                <a:cs typeface="Andale Mono"/>
              </a:rPr>
              <a:t>Locations with high </a:t>
            </a:r>
            <a:r>
              <a:rPr lang="en-US" sz="2800" dirty="0" err="1" smtClean="0">
                <a:latin typeface="Andale Mono"/>
                <a:cs typeface="Andale Mono"/>
              </a:rPr>
              <a:t>CpG</a:t>
            </a:r>
            <a:r>
              <a:rPr lang="en-US" sz="2800" dirty="0" smtClean="0">
                <a:latin typeface="Andale Mono"/>
                <a:cs typeface="Andale Mono"/>
              </a:rPr>
              <a:t> (C followed by G) content are called </a:t>
            </a:r>
            <a:r>
              <a:rPr lang="en-US" sz="2800" dirty="0" err="1" smtClean="0">
                <a:latin typeface="Andale Mono"/>
                <a:cs typeface="Andale Mono"/>
              </a:rPr>
              <a:t>CpG</a:t>
            </a:r>
            <a:r>
              <a:rPr lang="en-US" sz="2800" dirty="0" smtClean="0">
                <a:latin typeface="Andale Mono"/>
                <a:cs typeface="Andale Mono"/>
              </a:rPr>
              <a:t> islands.</a:t>
            </a:r>
            <a:endParaRPr lang="en-US" sz="2800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827951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80" y="334739"/>
            <a:ext cx="8718821" cy="652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168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CpG</a:t>
            </a:r>
            <a:r>
              <a:rPr lang="en-US" dirty="0" smtClean="0"/>
              <a:t> Island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2690336"/>
            <a:ext cx="851995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 smtClean="0"/>
              <a:t>“Vertebrate </a:t>
            </a:r>
            <a:r>
              <a:rPr lang="en-US" sz="2800" dirty="0" err="1"/>
              <a:t>CpG</a:t>
            </a:r>
            <a:r>
              <a:rPr lang="en-US" sz="2800" dirty="0"/>
              <a:t> islands (CGIs) are short interspersed DNA sequences that deviate significantly from the average genomic pattern by being GC-rich, </a:t>
            </a:r>
            <a:r>
              <a:rPr lang="en-US" sz="2800" dirty="0" err="1"/>
              <a:t>CpG</a:t>
            </a:r>
            <a:r>
              <a:rPr lang="en-US" sz="2800" dirty="0"/>
              <a:t>-rich, and predominantly </a:t>
            </a:r>
            <a:r>
              <a:rPr lang="en-US" sz="2800" dirty="0" err="1"/>
              <a:t>nonmethylated</a:t>
            </a:r>
            <a:r>
              <a:rPr lang="en-US" sz="2800" dirty="0" smtClean="0"/>
              <a:t>.” </a:t>
            </a:r>
          </a:p>
          <a:p>
            <a:pPr algn="just"/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4572000" y="5657671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Deaton, </a:t>
            </a:r>
            <a:r>
              <a:rPr lang="en-US" dirty="0" err="1"/>
              <a:t>Aimée</a:t>
            </a:r>
            <a:r>
              <a:rPr lang="en-US" dirty="0"/>
              <a:t> M., and Adrian Bird. "</a:t>
            </a:r>
            <a:r>
              <a:rPr lang="en-US" dirty="0" err="1"/>
              <a:t>CpG</a:t>
            </a:r>
            <a:r>
              <a:rPr lang="en-US" dirty="0"/>
              <a:t> islands and the regulation of transcription." Genes &amp; development 25.10 (2011): 1010-1022.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8159" y="1370868"/>
            <a:ext cx="80986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Informally: </a:t>
            </a:r>
          </a:p>
          <a:p>
            <a:pPr algn="ctr"/>
            <a:r>
              <a:rPr lang="en-US" sz="2800" dirty="0" smtClean="0"/>
              <a:t>sequences of 200 </a:t>
            </a:r>
            <a:r>
              <a:rPr lang="en-US" sz="2800" dirty="0" err="1" smtClean="0"/>
              <a:t>bp</a:t>
            </a:r>
            <a:r>
              <a:rPr lang="en-US" sz="2800" dirty="0" smtClean="0"/>
              <a:t> with GC content higher than 50%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56868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6534" y="1741323"/>
            <a:ext cx="8640409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 smtClean="0">
                <a:latin typeface="Andale Mono"/>
                <a:cs typeface="Andale Mono"/>
              </a:rPr>
              <a:t>One trillion seconds of ordinary clock time =</a:t>
            </a:r>
          </a:p>
          <a:p>
            <a:endParaRPr lang="en-US" sz="4400" b="1" dirty="0" smtClean="0">
              <a:latin typeface="Andale Mono"/>
              <a:cs typeface="Andale Mono"/>
            </a:endParaRPr>
          </a:p>
          <a:p>
            <a:r>
              <a:rPr lang="en-US" sz="4400" b="1" dirty="0" smtClean="0">
                <a:latin typeface="Andale Mono"/>
                <a:cs typeface="Andale Mono"/>
              </a:rPr>
              <a:t>( 1012 sec)/( 3.16 x 107 sec/</a:t>
            </a:r>
            <a:r>
              <a:rPr lang="en-US" sz="4400" b="1" dirty="0" err="1" smtClean="0">
                <a:latin typeface="Andale Mono"/>
                <a:cs typeface="Andale Mono"/>
              </a:rPr>
              <a:t>yr</a:t>
            </a:r>
            <a:r>
              <a:rPr lang="en-US" sz="4400" b="1" dirty="0" smtClean="0">
                <a:latin typeface="Andale Mono"/>
                <a:cs typeface="Andale Mono"/>
              </a:rPr>
              <a:t>) = 31,546 years!</a:t>
            </a:r>
            <a:endParaRPr lang="en-US" sz="4400" b="1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4049968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36906"/>
            <a:ext cx="8229600" cy="4525963"/>
          </a:xfrm>
        </p:spPr>
        <p:txBody>
          <a:bodyPr>
            <a:normAutofit/>
          </a:bodyPr>
          <a:lstStyle/>
          <a:p>
            <a:pPr algn="just"/>
            <a:r>
              <a:rPr lang="en-US" sz="2400" dirty="0" smtClean="0">
                <a:latin typeface="Andale Mono"/>
                <a:cs typeface="Andale Mono"/>
              </a:rPr>
              <a:t>1985, Adrian Bird, </a:t>
            </a:r>
            <a:r>
              <a:rPr lang="en-US" sz="2400" dirty="0" err="1" smtClean="0">
                <a:latin typeface="Andale Mono"/>
                <a:cs typeface="Andale Mono"/>
              </a:rPr>
              <a:t>CpG</a:t>
            </a:r>
            <a:r>
              <a:rPr lang="en-US" sz="2400" dirty="0" smtClean="0">
                <a:latin typeface="Andale Mono"/>
                <a:cs typeface="Andale Mono"/>
              </a:rPr>
              <a:t> motifs are not randomly distributed across the genome, but they are concentrated up-stream of certain genes.</a:t>
            </a:r>
            <a:endParaRPr lang="en-US" sz="2400" dirty="0">
              <a:latin typeface="Andale Mono"/>
              <a:cs typeface="Andale Mon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57" y="2386343"/>
            <a:ext cx="7966443" cy="407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450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Andale Mono"/>
                <a:cs typeface="Andale Mono"/>
              </a:rPr>
              <a:t>So far:</a:t>
            </a:r>
          </a:p>
          <a:p>
            <a:pPr marL="0" indent="0">
              <a:buNone/>
            </a:pPr>
            <a:r>
              <a:rPr lang="en-US" dirty="0" smtClean="0">
                <a:latin typeface="Andale Mono"/>
                <a:cs typeface="Andale Mono"/>
              </a:rPr>
              <a:t>Methylation is correlated with gene expression (roughly)</a:t>
            </a:r>
          </a:p>
          <a:p>
            <a:pPr marL="0" indent="0">
              <a:buNone/>
            </a:pPr>
            <a:endParaRPr lang="en-US" dirty="0" smtClean="0">
              <a:latin typeface="Andale Mono"/>
              <a:cs typeface="Andale Mono"/>
            </a:endParaRPr>
          </a:p>
          <a:p>
            <a:pPr marL="0" indent="0">
              <a:buNone/>
            </a:pPr>
            <a:r>
              <a:rPr lang="en-US" dirty="0" smtClean="0">
                <a:latin typeface="Andale Mono"/>
                <a:cs typeface="Andale Mono"/>
              </a:rPr>
              <a:t>Broad connections:</a:t>
            </a:r>
          </a:p>
          <a:p>
            <a:pPr marL="0" indent="0">
              <a:buNone/>
            </a:pPr>
            <a:r>
              <a:rPr lang="en-US" dirty="0" smtClean="0">
                <a:latin typeface="Andale Mono"/>
                <a:cs typeface="Andale Mono"/>
              </a:rPr>
              <a:t>Cancer, development, cell identity/ memory</a:t>
            </a:r>
            <a:endParaRPr lang="en-US" dirty="0">
              <a:latin typeface="Andale Mono"/>
              <a:cs typeface="Andale Mono"/>
            </a:endParaRPr>
          </a:p>
          <a:p>
            <a:pPr marL="0" indent="0">
              <a:buNone/>
            </a:pPr>
            <a:endParaRPr lang="en-US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405502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4114" y="2991770"/>
            <a:ext cx="8429668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Epigenetic memory at embryonic enhancers identified in DNA methylation maps from adult mouse tissues</a:t>
            </a:r>
          </a:p>
          <a:p>
            <a:endParaRPr lang="en-US" dirty="0" smtClean="0"/>
          </a:p>
          <a:p>
            <a:r>
              <a:rPr lang="en-US" dirty="0" smtClean="0"/>
              <a:t>Gary C Hon,	</a:t>
            </a:r>
            <a:r>
              <a:rPr lang="en-US" dirty="0" err="1" smtClean="0"/>
              <a:t>Nisha</a:t>
            </a:r>
            <a:r>
              <a:rPr lang="en-US" dirty="0" smtClean="0"/>
              <a:t> </a:t>
            </a:r>
            <a:r>
              <a:rPr lang="en-US" dirty="0" err="1" smtClean="0"/>
              <a:t>Rajagopal</a:t>
            </a:r>
            <a:r>
              <a:rPr lang="en-US" dirty="0" smtClean="0"/>
              <a:t>,	Yin </a:t>
            </a:r>
            <a:r>
              <a:rPr lang="en-US" dirty="0" err="1" smtClean="0"/>
              <a:t>Shen</a:t>
            </a:r>
            <a:r>
              <a:rPr lang="en-US" dirty="0" smtClean="0"/>
              <a:t>,	David F </a:t>
            </a:r>
            <a:r>
              <a:rPr lang="en-US" dirty="0" err="1" smtClean="0"/>
              <a:t>McCleary</a:t>
            </a:r>
            <a:r>
              <a:rPr lang="en-US" dirty="0" smtClean="0"/>
              <a:t>,	</a:t>
            </a:r>
            <a:r>
              <a:rPr lang="en-US" dirty="0" err="1" smtClean="0"/>
              <a:t>Feng</a:t>
            </a:r>
            <a:r>
              <a:rPr lang="en-US" dirty="0" smtClean="0"/>
              <a:t> </a:t>
            </a:r>
            <a:r>
              <a:rPr lang="en-US" dirty="0" err="1" smtClean="0"/>
              <a:t>Yue</a:t>
            </a:r>
            <a:r>
              <a:rPr lang="en-US" dirty="0" smtClean="0"/>
              <a:t>,	My D Dang	&amp; Bing </a:t>
            </a:r>
            <a:r>
              <a:rPr lang="en-US" dirty="0" err="1" smtClean="0"/>
              <a:t>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904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m</a:t>
            </a:r>
            <a:r>
              <a:rPr lang="en-US" dirty="0" smtClean="0"/>
              <a:t>ethylation heritable, and tissue </a:t>
            </a:r>
            <a:r>
              <a:rPr lang="en-US" dirty="0" err="1" smtClean="0"/>
              <a:t>depedent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86" y="1634618"/>
            <a:ext cx="8166925" cy="522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61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ndale Mono"/>
                <a:cs typeface="Andale Mono"/>
              </a:rPr>
              <a:t>b</a:t>
            </a:r>
            <a:r>
              <a:rPr lang="en-US" dirty="0" smtClean="0">
                <a:latin typeface="Andale Mono"/>
                <a:cs typeface="Andale Mono"/>
              </a:rPr>
              <a:t>ack to your project:</a:t>
            </a:r>
            <a:endParaRPr lang="en-US" dirty="0">
              <a:latin typeface="Andale Mono"/>
              <a:cs typeface="Andale Mono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72" y="130991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Andale Mono"/>
                <a:cs typeface="Andale Mono"/>
              </a:rPr>
              <a:t>data</a:t>
            </a:r>
            <a:endParaRPr lang="en-US" b="1" dirty="0">
              <a:latin typeface="Andale Mono"/>
              <a:cs typeface="Andale Mono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62072" y="2526490"/>
            <a:ext cx="8229600" cy="16851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Andale Mono"/>
                <a:cs typeface="Andale Mono"/>
              </a:rPr>
              <a:t>1 sample (float columns) = 1 tissue</a:t>
            </a:r>
          </a:p>
          <a:p>
            <a:pPr marL="0" indent="0">
              <a:buFont typeface="Arial"/>
              <a:buNone/>
            </a:pPr>
            <a:r>
              <a:rPr lang="en-US" dirty="0" smtClean="0">
                <a:latin typeface="Andale Mono"/>
                <a:cs typeface="Andale Mono"/>
              </a:rPr>
              <a:t>1 row = a genomic position where </a:t>
            </a:r>
            <a:r>
              <a:rPr lang="en-US" dirty="0" err="1" smtClean="0">
                <a:latin typeface="Andale Mono"/>
                <a:cs typeface="Andale Mono"/>
              </a:rPr>
              <a:t>CpGs</a:t>
            </a:r>
            <a:r>
              <a:rPr lang="en-US" dirty="0" smtClean="0">
                <a:latin typeface="Andale Mono"/>
                <a:cs typeface="Andale Mono"/>
              </a:rPr>
              <a:t> are found</a:t>
            </a:r>
          </a:p>
          <a:p>
            <a:pPr marL="0" indent="0">
              <a:buFont typeface="Arial"/>
              <a:buNone/>
            </a:pPr>
            <a:endParaRPr lang="en-US" dirty="0">
              <a:latin typeface="Andale Mono"/>
              <a:cs typeface="Andale Mono"/>
            </a:endParaRPr>
          </a:p>
        </p:txBody>
      </p:sp>
      <p:pic>
        <p:nvPicPr>
          <p:cNvPr id="7" name="Picture 6" descr="Screen Shot 2016-02-22 at 11.00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6" y="4463384"/>
            <a:ext cx="90678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540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Question(s)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How do our “</a:t>
            </a:r>
            <a:r>
              <a:rPr lang="en-US" dirty="0" err="1" smtClean="0"/>
              <a:t>methylomes</a:t>
            </a:r>
            <a:r>
              <a:rPr lang="en-US" dirty="0" smtClean="0"/>
              <a:t>” vary and how can this variation be explained? </a:t>
            </a:r>
          </a:p>
          <a:p>
            <a:r>
              <a:rPr lang="en-US" dirty="0" smtClean="0"/>
              <a:t>In detail, what are the tissues that are differentially methylated? </a:t>
            </a:r>
          </a:p>
          <a:p>
            <a:r>
              <a:rPr lang="en-US" dirty="0" smtClean="0"/>
              <a:t>Do these patterns depend on which chromosome we consider? </a:t>
            </a:r>
          </a:p>
          <a:p>
            <a:r>
              <a:rPr lang="en-US" dirty="0" smtClean="0"/>
              <a:t>What regions (positions) are most differentially methylated? Can those help us guess missing values?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177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ndale Mono"/>
                <a:cs typeface="Andale Mono"/>
              </a:rPr>
              <a:t>t</a:t>
            </a:r>
            <a:r>
              <a:rPr lang="en-US" dirty="0" smtClean="0">
                <a:latin typeface="Andale Mono"/>
                <a:cs typeface="Andale Mono"/>
              </a:rPr>
              <a:t>echnology:  </a:t>
            </a:r>
            <a:endParaRPr lang="en-US" dirty="0">
              <a:latin typeface="Andale Mono"/>
              <a:cs typeface="Andale Mono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3709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Andale Mono"/>
                <a:cs typeface="Andale Mono"/>
              </a:rPr>
              <a:t>w</a:t>
            </a:r>
            <a:r>
              <a:rPr lang="en-US" b="1" dirty="0" smtClean="0">
                <a:latin typeface="Andale Mono"/>
                <a:cs typeface="Andale Mono"/>
              </a:rPr>
              <a:t>hole genome bisulfite sequencing (WGBS)</a:t>
            </a:r>
          </a:p>
          <a:p>
            <a:pPr marL="0" indent="0">
              <a:buNone/>
            </a:pPr>
            <a:endParaRPr lang="en-US" dirty="0">
              <a:latin typeface="Andale Mono"/>
              <a:cs typeface="Andale Mono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2241728"/>
            <a:ext cx="798884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Andale Mono"/>
                <a:cs typeface="Andale Mono"/>
              </a:rPr>
              <a:t> - state-of-the-art technology for obtaining a comprehensive, nucleotide-resolution view of the </a:t>
            </a:r>
            <a:r>
              <a:rPr lang="en-US" sz="2800" dirty="0" err="1" smtClean="0">
                <a:latin typeface="Andale Mono"/>
                <a:cs typeface="Andale Mono"/>
              </a:rPr>
              <a:t>epigenome</a:t>
            </a:r>
            <a:endParaRPr lang="en-US" sz="2800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128826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664" y="0"/>
            <a:ext cx="6672172" cy="643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9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Andale Mono"/>
                <a:cs typeface="Andale Mono"/>
              </a:rPr>
              <a:t>Issues</a:t>
            </a:r>
            <a:endParaRPr lang="en-US" b="1" dirty="0">
              <a:latin typeface="Andale Mono"/>
              <a:cs typeface="Andale Mono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70793"/>
            <a:ext cx="8686800" cy="1806124"/>
          </a:xfrm>
        </p:spPr>
        <p:txBody>
          <a:bodyPr>
            <a:normAutofit fontScale="92500"/>
          </a:bodyPr>
          <a:lstStyle/>
          <a:p>
            <a:r>
              <a:rPr lang="en-US" dirty="0" smtClean="0">
                <a:latin typeface="Andale Mono"/>
                <a:cs typeface="Andale Mono"/>
              </a:rPr>
              <a:t>Noisy Data</a:t>
            </a:r>
          </a:p>
          <a:p>
            <a:r>
              <a:rPr lang="en-US" dirty="0" smtClean="0">
                <a:latin typeface="Andale Mono"/>
                <a:cs typeface="Andale Mono"/>
              </a:rPr>
              <a:t>Incomplete Data </a:t>
            </a:r>
          </a:p>
          <a:p>
            <a:pPr marL="0" indent="0">
              <a:buNone/>
            </a:pPr>
            <a:r>
              <a:rPr lang="en-US" dirty="0" smtClean="0">
                <a:latin typeface="Andale Mono"/>
                <a:cs typeface="Andale Mono"/>
              </a:rPr>
              <a:t>(too expensive, too hard to collect)</a:t>
            </a:r>
          </a:p>
          <a:p>
            <a:pPr marL="0" indent="0">
              <a:buNone/>
            </a:pPr>
            <a:endParaRPr lang="en-US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898960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419" y="274638"/>
            <a:ext cx="8962581" cy="1143000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Andale Mono"/>
                <a:cs typeface="Andale Mono"/>
              </a:rPr>
              <a:t>Scenario: data can be collected at only few loci </a:t>
            </a:r>
            <a:br>
              <a:rPr lang="en-US" sz="3200" dirty="0" smtClean="0">
                <a:latin typeface="Andale Mono"/>
                <a:cs typeface="Andale Mono"/>
              </a:rPr>
            </a:br>
            <a:r>
              <a:rPr lang="en-US" sz="2000" dirty="0" smtClean="0">
                <a:latin typeface="Andale Mono"/>
                <a:cs typeface="Andale Mono"/>
              </a:rPr>
              <a:t>(compared to whole genome size)</a:t>
            </a:r>
            <a:r>
              <a:rPr lang="en-US" sz="3200" dirty="0" smtClean="0">
                <a:latin typeface="Andale Mono"/>
                <a:cs typeface="Andale Mono"/>
              </a:rPr>
              <a:t> </a:t>
            </a:r>
            <a:endParaRPr lang="en-US" sz="3200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076558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6534" y="2592452"/>
            <a:ext cx="864040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 smtClean="0">
                <a:latin typeface="Andale Mono"/>
                <a:cs typeface="Andale Mono"/>
              </a:rPr>
              <a:t>&gt; 100X the number of stars in our galaxy</a:t>
            </a:r>
            <a:r>
              <a:rPr lang="en-US" sz="4400" b="1" baseline="30000" dirty="0" smtClean="0">
                <a:latin typeface="Andale Mono"/>
                <a:cs typeface="Andale Mono"/>
              </a:rPr>
              <a:t>1</a:t>
            </a:r>
            <a:endParaRPr lang="en-US" sz="4400" b="1" baseline="30000" dirty="0">
              <a:latin typeface="Andale Mono"/>
              <a:cs typeface="Andale Mono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905002" y="6304002"/>
            <a:ext cx="623899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b="1" dirty="0" smtClean="0">
                <a:latin typeface="Andale Mono"/>
                <a:cs typeface="Andale Mono"/>
              </a:rPr>
              <a:t>1: http</a:t>
            </a:r>
            <a:r>
              <a:rPr lang="en-US" sz="1500" b="1" dirty="0">
                <a:latin typeface="Andale Mono"/>
                <a:cs typeface="Andale Mono"/>
              </a:rPr>
              <a:t>://</a:t>
            </a:r>
            <a:r>
              <a:rPr lang="en-US" sz="1500" b="1" dirty="0" err="1">
                <a:latin typeface="Andale Mono"/>
                <a:cs typeface="Andale Mono"/>
              </a:rPr>
              <a:t>asd.gsfc.nasa.gov</a:t>
            </a:r>
            <a:r>
              <a:rPr lang="en-US" sz="1500" b="1" dirty="0">
                <a:latin typeface="Andale Mono"/>
                <a:cs typeface="Andale Mono"/>
              </a:rPr>
              <a:t>/</a:t>
            </a:r>
            <a:r>
              <a:rPr lang="en-US" sz="1500" b="1" dirty="0" err="1">
                <a:latin typeface="Andale Mono"/>
                <a:cs typeface="Andale Mono"/>
              </a:rPr>
              <a:t>blueshift</a:t>
            </a:r>
            <a:r>
              <a:rPr lang="en-US" sz="1500" b="1" dirty="0">
                <a:latin typeface="Andale Mono"/>
                <a:cs typeface="Andale Mono"/>
              </a:rPr>
              <a:t>/</a:t>
            </a:r>
            <a:r>
              <a:rPr lang="en-US" sz="1500" b="1" dirty="0" err="1">
                <a:latin typeface="Andale Mono"/>
                <a:cs typeface="Andale Mono"/>
              </a:rPr>
              <a:t>index.php</a:t>
            </a:r>
            <a:r>
              <a:rPr lang="en-US" sz="1500" b="1" dirty="0">
                <a:latin typeface="Andale Mono"/>
                <a:cs typeface="Andale Mono"/>
              </a:rPr>
              <a:t>/2015/07/22/how-many-stars-in-the-milky-way/</a:t>
            </a:r>
            <a:endParaRPr lang="en-US" sz="1500" b="1" baseline="30000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4076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419" y="274638"/>
            <a:ext cx="8962581" cy="1143000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Andale Mono"/>
                <a:cs typeface="Andale Mono"/>
              </a:rPr>
              <a:t>Alternative: data can be collected at only few loci </a:t>
            </a:r>
            <a:br>
              <a:rPr lang="en-US" sz="3200" dirty="0" smtClean="0">
                <a:latin typeface="Andale Mono"/>
                <a:cs typeface="Andale Mono"/>
              </a:rPr>
            </a:br>
            <a:r>
              <a:rPr lang="en-US" sz="2000" dirty="0" smtClean="0">
                <a:latin typeface="Andale Mono"/>
                <a:cs typeface="Andale Mono"/>
              </a:rPr>
              <a:t>(compared to whole genome size)</a:t>
            </a:r>
            <a:r>
              <a:rPr lang="en-US" sz="3200" dirty="0" smtClean="0">
                <a:latin typeface="Andale Mono"/>
                <a:cs typeface="Andale Mono"/>
              </a:rPr>
              <a:t> </a:t>
            </a:r>
            <a:endParaRPr lang="en-US" sz="3200" dirty="0">
              <a:latin typeface="Andale Mono"/>
              <a:cs typeface="Andale Mono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1066890"/>
            <a:ext cx="9143999" cy="58169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/>
          </a:p>
          <a:p>
            <a:endParaRPr lang="en-US" dirty="0"/>
          </a:p>
          <a:p>
            <a:r>
              <a:rPr lang="en-US" sz="2400" b="1" dirty="0" err="1" smtClean="0">
                <a:latin typeface="Andale Mono"/>
                <a:cs typeface="Andale Mono"/>
              </a:rPr>
              <a:t>Infinium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>
                <a:latin typeface="Andale Mono"/>
                <a:cs typeface="Andale Mono"/>
              </a:rPr>
              <a:t>HumanMethylation450 </a:t>
            </a:r>
            <a:r>
              <a:rPr lang="en-US" sz="2400" b="1" dirty="0" err="1">
                <a:latin typeface="Andale Mono"/>
                <a:cs typeface="Andale Mono"/>
              </a:rPr>
              <a:t>BeadChip</a:t>
            </a:r>
            <a:r>
              <a:rPr lang="en-US" sz="2400" b="1" dirty="0">
                <a:latin typeface="Andale Mono"/>
                <a:cs typeface="Andale Mono"/>
              </a:rPr>
              <a:t> Kit</a:t>
            </a:r>
          </a:p>
          <a:p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I</a:t>
            </a:r>
            <a:r>
              <a:rPr lang="en-US" sz="2400" dirty="0" smtClean="0"/>
              <a:t>nterrogates </a:t>
            </a:r>
            <a:r>
              <a:rPr lang="en-US" sz="2400" dirty="0"/>
              <a:t>&gt; </a:t>
            </a:r>
            <a:r>
              <a:rPr lang="en-US" sz="2400" b="1" dirty="0" smtClean="0"/>
              <a:t>480,000 </a:t>
            </a:r>
            <a:r>
              <a:rPr lang="en-US" sz="2400" b="1" dirty="0"/>
              <a:t>methylation sites </a:t>
            </a:r>
            <a:r>
              <a:rPr lang="en-US" sz="2400" dirty="0"/>
              <a:t>per sample at single-nucleotide resolution. </a:t>
            </a:r>
            <a:r>
              <a:rPr lang="en-US" sz="2400" dirty="0" smtClean="0"/>
              <a:t>covers </a:t>
            </a:r>
            <a:r>
              <a:rPr lang="en-US" sz="2400" b="1" dirty="0"/>
              <a:t>99% of </a:t>
            </a:r>
            <a:r>
              <a:rPr lang="en-US" sz="2400" b="1" dirty="0" err="1"/>
              <a:t>RefSeq</a:t>
            </a:r>
            <a:r>
              <a:rPr lang="en-US" sz="2400" b="1" dirty="0"/>
              <a:t> genes</a:t>
            </a:r>
            <a:r>
              <a:rPr lang="en-US" sz="2400" dirty="0"/>
              <a:t>, 96% of </a:t>
            </a:r>
            <a:r>
              <a:rPr lang="en-US" sz="2400" dirty="0" err="1"/>
              <a:t>CpG</a:t>
            </a:r>
            <a:r>
              <a:rPr lang="en-US" sz="2400" dirty="0"/>
              <a:t> islands</a:t>
            </a:r>
            <a:endParaRPr lang="en-US" sz="2400" dirty="0" smtClean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Averages  </a:t>
            </a:r>
            <a:r>
              <a:rPr lang="en-US" sz="2400" dirty="0"/>
              <a:t>17 </a:t>
            </a:r>
            <a:r>
              <a:rPr lang="en-US" sz="2400" dirty="0" err="1"/>
              <a:t>CpG</a:t>
            </a:r>
            <a:r>
              <a:rPr lang="en-US" sz="2400" dirty="0"/>
              <a:t> sites per gene region distributed across the promoter, 5'UTR, first exon, gene body, and 3'UTR</a:t>
            </a:r>
            <a:r>
              <a:rPr lang="en-US" sz="2400" dirty="0" smtClean="0"/>
              <a:t>.</a:t>
            </a:r>
          </a:p>
          <a:p>
            <a:endParaRPr lang="en-US" sz="2400" dirty="0" smtClean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Covers</a:t>
            </a:r>
            <a:endParaRPr lang="en-US" sz="2400" dirty="0"/>
          </a:p>
          <a:p>
            <a:r>
              <a:rPr lang="en-US" sz="2400" dirty="0" smtClean="0"/>
              <a:t>	</a:t>
            </a:r>
            <a:r>
              <a:rPr lang="en-US" sz="2400" dirty="0" err="1" smtClean="0"/>
              <a:t>CpG</a:t>
            </a:r>
            <a:r>
              <a:rPr lang="en-US" sz="2400" dirty="0" smtClean="0"/>
              <a:t> </a:t>
            </a:r>
            <a:r>
              <a:rPr lang="en-US" sz="2400" dirty="0"/>
              <a:t>sites outside of </a:t>
            </a:r>
            <a:r>
              <a:rPr lang="en-US" sz="2400" dirty="0" err="1"/>
              <a:t>CpG</a:t>
            </a:r>
            <a:r>
              <a:rPr lang="en-US" sz="2400" dirty="0"/>
              <a:t> islands</a:t>
            </a:r>
          </a:p>
          <a:p>
            <a:r>
              <a:rPr lang="en-US" sz="2400" dirty="0" smtClean="0"/>
              <a:t>	Non</a:t>
            </a:r>
            <a:r>
              <a:rPr lang="en-US" sz="2400" dirty="0"/>
              <a:t>-</a:t>
            </a:r>
            <a:r>
              <a:rPr lang="en-US" sz="2400" dirty="0" err="1"/>
              <a:t>CpG</a:t>
            </a:r>
            <a:r>
              <a:rPr lang="en-US" sz="2400" dirty="0"/>
              <a:t> methylated sites identified in human stem cells</a:t>
            </a:r>
          </a:p>
          <a:p>
            <a:r>
              <a:rPr lang="en-US" sz="2400" dirty="0" smtClean="0"/>
              <a:t>	Differentially </a:t>
            </a:r>
            <a:r>
              <a:rPr lang="en-US" sz="2400" dirty="0"/>
              <a:t>methylated sites identified in tumor versus normal </a:t>
            </a:r>
            <a:r>
              <a:rPr lang="en-US" sz="2400" dirty="0" smtClean="0"/>
              <a:t>	(</a:t>
            </a:r>
            <a:r>
              <a:rPr lang="en-US" sz="2400" dirty="0"/>
              <a:t>multiple forms of cancer) and across several tissue types</a:t>
            </a:r>
          </a:p>
          <a:p>
            <a:r>
              <a:rPr lang="en-US" sz="2400" dirty="0" smtClean="0"/>
              <a:t>	</a:t>
            </a:r>
            <a:r>
              <a:rPr lang="en-US" sz="2400" dirty="0" err="1" smtClean="0"/>
              <a:t>CpG</a:t>
            </a:r>
            <a:r>
              <a:rPr lang="en-US" sz="2400" dirty="0" smtClean="0"/>
              <a:t> </a:t>
            </a:r>
            <a:r>
              <a:rPr lang="en-US" sz="2400" dirty="0"/>
              <a:t>islands outside of coding </a:t>
            </a:r>
            <a:r>
              <a:rPr lang="en-US" sz="2400" dirty="0" smtClean="0"/>
              <a:t>regions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0542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93273" y="6530068"/>
            <a:ext cx="78507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en.wikipedia.org</a:t>
            </a:r>
            <a:r>
              <a:rPr lang="en-US" sz="1400" dirty="0"/>
              <a:t>/wiki/</a:t>
            </a:r>
            <a:r>
              <a:rPr lang="en-US" sz="1400" dirty="0" err="1"/>
              <a:t>Illumina_Methylation_Assay</a:t>
            </a:r>
            <a:r>
              <a:rPr lang="en-US" sz="1400" dirty="0"/>
              <a:t>#/media/</a:t>
            </a:r>
            <a:r>
              <a:rPr lang="en-US" sz="1400" dirty="0" err="1"/>
              <a:t>File:Illuminamethylationworkflow.png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73677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4153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Andale Mono"/>
                <a:cs typeface="Andale Mono"/>
              </a:rPr>
              <a:t>Imputation, or: </a:t>
            </a:r>
            <a:br>
              <a:rPr lang="en-US" dirty="0" smtClean="0">
                <a:latin typeface="Andale Mono"/>
                <a:cs typeface="Andale Mono"/>
              </a:rPr>
            </a:br>
            <a:r>
              <a:rPr lang="en-US" dirty="0" smtClean="0">
                <a:latin typeface="Andale Mono"/>
                <a:cs typeface="Andale Mono"/>
              </a:rPr>
              <a:t>dealing with missing data</a:t>
            </a:r>
            <a:endParaRPr lang="en-US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046794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1352011"/>
              </p:ext>
            </p:extLst>
          </p:nvPr>
        </p:nvGraphicFramePr>
        <p:xfrm>
          <a:off x="70081" y="764541"/>
          <a:ext cx="8971774" cy="652271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10733"/>
                <a:gridCol w="1076709"/>
                <a:gridCol w="1446083"/>
                <a:gridCol w="1446083"/>
                <a:gridCol w="1446083"/>
                <a:gridCol w="1446083"/>
              </a:tblGrid>
              <a:tr h="73284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Positions, </a:t>
                      </a:r>
                      <a:r>
                        <a:rPr lang="en-US" sz="2400" dirty="0" err="1" smtClean="0"/>
                        <a:t>chr</a:t>
                      </a:r>
                      <a:r>
                        <a:rPr lang="en-US" sz="2400" dirty="0" smtClean="0"/>
                        <a:t> 1: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</a:t>
                      </a:r>
                      <a:r>
                        <a:rPr lang="en-US" sz="2400" dirty="0" smtClean="0"/>
                        <a:t>2000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23000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74333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100 000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3002330</a:t>
                      </a:r>
                      <a:endParaRPr lang="en-US" sz="2400" dirty="0"/>
                    </a:p>
                  </a:txBody>
                  <a:tcPr/>
                </a:tc>
              </a:tr>
              <a:tr h="705701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Sample 1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0.9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0.4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0.8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0.8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0.2</a:t>
                      </a:r>
                      <a:endParaRPr lang="en-US" sz="2800" dirty="0"/>
                    </a:p>
                  </a:txBody>
                  <a:tcPr/>
                </a:tc>
              </a:tr>
              <a:tr h="515704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/>
                        <a:t>Sample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0.9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0.6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NaN</a:t>
                      </a:r>
                      <a:endParaRPr lang="en-US" sz="28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0.6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0.5</a:t>
                      </a:r>
                      <a:endParaRPr lang="en-US" sz="2800" dirty="0"/>
                    </a:p>
                  </a:txBody>
                  <a:tcPr/>
                </a:tc>
              </a:tr>
              <a:tr h="515704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Sample 3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0.9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Nan</a:t>
                      </a:r>
                      <a:endParaRPr lang="en-US" sz="2800" dirty="0"/>
                    </a:p>
                  </a:txBody>
                  <a:tcPr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0.9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0.8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0.8</a:t>
                      </a:r>
                      <a:endParaRPr lang="en-US" sz="2800" dirty="0"/>
                    </a:p>
                  </a:txBody>
                  <a:tcPr/>
                </a:tc>
              </a:tr>
              <a:tr h="949982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…</a:t>
                      </a:r>
                    </a:p>
                    <a:p>
                      <a:r>
                        <a:rPr lang="en-US" sz="3200" dirty="0" smtClean="0"/>
                        <a:t>Sample</a:t>
                      </a:r>
                      <a:r>
                        <a:rPr lang="en-US" sz="3200" baseline="0" dirty="0" smtClean="0"/>
                        <a:t> 33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r>
                        <a:rPr lang="en-US" sz="2800" dirty="0" smtClean="0"/>
                        <a:t>0.1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r>
                        <a:rPr lang="en-US" sz="2800" dirty="0" smtClean="0"/>
                        <a:t>0.5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r>
                        <a:rPr lang="en-US" sz="2800" dirty="0" smtClean="0"/>
                        <a:t>0.2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r>
                        <a:rPr lang="en-US" sz="2800" dirty="0" smtClean="0"/>
                        <a:t>0.45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r>
                        <a:rPr lang="en-US" sz="2800" dirty="0" smtClean="0"/>
                        <a:t>0.6</a:t>
                      </a:r>
                      <a:endParaRPr lang="en-US" sz="2800" dirty="0"/>
                    </a:p>
                  </a:txBody>
                  <a:tcPr/>
                </a:tc>
              </a:tr>
              <a:tr h="705701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Sample</a:t>
                      </a:r>
                      <a:r>
                        <a:rPr lang="en-US" sz="3200" baseline="0" dirty="0" smtClean="0"/>
                        <a:t> X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0.5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0.6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</a:tr>
              <a:tr h="461420">
                <a:tc>
                  <a:txBody>
                    <a:bodyPr/>
                    <a:lstStyle/>
                    <a:p>
                      <a:r>
                        <a:rPr lang="en-US" dirty="0" smtClean="0"/>
                        <a:t>450K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</a:t>
                      </a:r>
                      <a:endParaRPr lang="en-US" sz="2800" dirty="0"/>
                    </a:p>
                  </a:txBody>
                  <a:tcPr/>
                </a:tc>
              </a:tr>
              <a:tr h="841412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Oracle X </a:t>
                      </a:r>
                      <a:r>
                        <a:rPr lang="en-US" sz="2800" dirty="0" err="1" smtClean="0"/>
                        <a:t>sample_full.bed</a:t>
                      </a:r>
                      <a:r>
                        <a:rPr lang="en-US" sz="2800" dirty="0" smtClean="0"/>
                        <a:t> </a:t>
                      </a:r>
                      <a:r>
                        <a:rPr lang="en-US" sz="2800" baseline="0" dirty="0" smtClean="0"/>
                        <a:t>file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0.9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0.5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0.4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0.6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0.7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Left Brace 5"/>
          <p:cNvSpPr/>
          <p:nvPr/>
        </p:nvSpPr>
        <p:spPr>
          <a:xfrm rot="5400000">
            <a:off x="5356038" y="-2861705"/>
            <a:ext cx="397595" cy="6974038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216504" y="-50181"/>
            <a:ext cx="287814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>
                <a:latin typeface="Andale Mono"/>
                <a:cs typeface="Andale Mono"/>
              </a:rPr>
              <a:t>~ 6M positions</a:t>
            </a:r>
            <a:endParaRPr lang="en-US" sz="2500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2301870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4251717"/>
              </p:ext>
            </p:extLst>
          </p:nvPr>
        </p:nvGraphicFramePr>
        <p:xfrm>
          <a:off x="457200" y="1600200"/>
          <a:ext cx="8433845" cy="436187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86769"/>
                <a:gridCol w="1686769"/>
                <a:gridCol w="1686769"/>
                <a:gridCol w="1686769"/>
                <a:gridCol w="1686769"/>
              </a:tblGrid>
              <a:tr h="72697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Testis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Astrocytes</a:t>
                      </a:r>
                      <a:endParaRPr lang="en-US" dirty="0"/>
                    </a:p>
                  </a:txBody>
                  <a:tcPr/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1, 11231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2, 12132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C0504D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1,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23224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C0504D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1, 6237244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1,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352354354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57203" y="30540"/>
            <a:ext cx="843384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ndale Mono"/>
                <a:cs typeface="Andale Mono"/>
              </a:rPr>
              <a:t>Toy example for data in </a:t>
            </a:r>
            <a:r>
              <a:rPr lang="en-US" sz="2400" dirty="0" err="1" smtClean="0">
                <a:latin typeface="Andale Mono"/>
                <a:cs typeface="Andale Mono"/>
              </a:rPr>
              <a:t>train.bed</a:t>
            </a:r>
            <a:r>
              <a:rPr lang="en-US" sz="2400" dirty="0" smtClean="0">
                <a:latin typeface="Andale Mono"/>
                <a:cs typeface="Andale Mono"/>
              </a:rPr>
              <a:t>: </a:t>
            </a:r>
          </a:p>
          <a:p>
            <a:pPr algn="ctr"/>
            <a:r>
              <a:rPr lang="en-US" sz="2400" dirty="0" smtClean="0">
                <a:latin typeface="Andale Mono"/>
                <a:cs typeface="Andale Mono"/>
              </a:rPr>
              <a:t>Which tissues are similar? </a:t>
            </a:r>
          </a:p>
          <a:p>
            <a:pPr algn="ctr"/>
            <a:r>
              <a:rPr lang="en-US" sz="2400" dirty="0" smtClean="0">
                <a:latin typeface="Andale Mono"/>
                <a:cs typeface="Andale Mono"/>
              </a:rPr>
              <a:t>What can we guess about the unknown entries?</a:t>
            </a:r>
            <a:endParaRPr lang="en-US" sz="2400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752268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8247499"/>
              </p:ext>
            </p:extLst>
          </p:nvPr>
        </p:nvGraphicFramePr>
        <p:xfrm>
          <a:off x="457200" y="1600200"/>
          <a:ext cx="8433845" cy="436187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86769"/>
                <a:gridCol w="1686769"/>
                <a:gridCol w="1686769"/>
                <a:gridCol w="1686769"/>
                <a:gridCol w="1686769"/>
              </a:tblGrid>
              <a:tr h="72697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Testis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Astrocytes</a:t>
                      </a:r>
                      <a:endParaRPr lang="en-US" dirty="0"/>
                    </a:p>
                  </a:txBody>
                  <a:tcPr/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1, 11231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.37</a:t>
                      </a:r>
                      <a:endParaRPr lang="en-US" dirty="0"/>
                    </a:p>
                  </a:txBody>
                  <a:tcPr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2, 12132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.33</a:t>
                      </a:r>
                      <a:endParaRPr lang="en-US" dirty="0"/>
                    </a:p>
                  </a:txBody>
                  <a:tcPr>
                    <a:solidFill>
                      <a:srgbClr val="C0504D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1,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23224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>
                    <a:solidFill>
                      <a:srgbClr val="C0504D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1, 6237244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1,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352354354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780058" y="519069"/>
            <a:ext cx="57383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Andale Mono"/>
                <a:cs typeface="Andale Mono"/>
              </a:rPr>
              <a:t>Would taking the average work?</a:t>
            </a:r>
            <a:endParaRPr lang="en-US" sz="2400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364842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2503146"/>
              </p:ext>
            </p:extLst>
          </p:nvPr>
        </p:nvGraphicFramePr>
        <p:xfrm>
          <a:off x="457200" y="1600200"/>
          <a:ext cx="8433845" cy="454929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04835"/>
                <a:gridCol w="1204835"/>
                <a:gridCol w="1204835"/>
                <a:gridCol w="1204835"/>
                <a:gridCol w="1204835"/>
                <a:gridCol w="1204835"/>
                <a:gridCol w="1204835"/>
              </a:tblGrid>
              <a:tr h="72697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Testis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Astrocytes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Sample 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ORACLE</a:t>
                      </a:r>
                      <a:endParaRPr lang="en-US" dirty="0"/>
                    </a:p>
                  </a:txBody>
                  <a:tcPr/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1, 11231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NaN</a:t>
                      </a:r>
                      <a:endParaRPr lang="en-US" dirty="0"/>
                    </a:p>
                  </a:txBody>
                  <a:tcPr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smtClean="0"/>
                        <a:t>Chr2 12132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NaN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23224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NaN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NaN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1 6237244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NaN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352354354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0" y="288237"/>
            <a:ext cx="9144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ndale Mono"/>
                <a:cs typeface="Andale Mono"/>
              </a:rPr>
              <a:t>we want: to impute the data (deal with the orange squares within the rectangle with blue edge), use  </a:t>
            </a:r>
          </a:p>
          <a:p>
            <a:pPr algn="ctr"/>
            <a:r>
              <a:rPr lang="en-US" sz="2400" dirty="0" smtClean="0">
                <a:latin typeface="Andale Mono"/>
                <a:cs typeface="Andale Mono"/>
              </a:rPr>
              <a:t>this to </a:t>
            </a:r>
            <a:r>
              <a:rPr lang="en-US" sz="2400" b="1" dirty="0" smtClean="0">
                <a:latin typeface="Andale Mono"/>
                <a:cs typeface="Andale Mono"/>
              </a:rPr>
              <a:t>predict values </a:t>
            </a:r>
            <a:r>
              <a:rPr lang="en-US" sz="2400" dirty="0" smtClean="0">
                <a:latin typeface="Andale Mono"/>
                <a:cs typeface="Andale Mono"/>
              </a:rPr>
              <a:t>for the red squares.  </a:t>
            </a:r>
            <a:endParaRPr lang="en-US" sz="2400" dirty="0">
              <a:latin typeface="Andale Mono"/>
              <a:cs typeface="Andale Mono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31950" y="6314069"/>
            <a:ext cx="322919" cy="32915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71568" y="6287339"/>
            <a:ext cx="505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 think of this as part of the </a:t>
            </a:r>
            <a:r>
              <a:rPr lang="en-US" dirty="0" err="1" smtClean="0"/>
              <a:t>Illumina</a:t>
            </a:r>
            <a:r>
              <a:rPr lang="en-US" dirty="0" smtClean="0"/>
              <a:t> 450K positions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371568" y="2023231"/>
            <a:ext cx="5057795" cy="4126263"/>
          </a:xfrm>
          <a:prstGeom prst="rect">
            <a:avLst/>
          </a:prstGeom>
          <a:noFill/>
          <a:ln w="57150" cmpd="sng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784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1762668"/>
              </p:ext>
            </p:extLst>
          </p:nvPr>
        </p:nvGraphicFramePr>
        <p:xfrm>
          <a:off x="457200" y="1600200"/>
          <a:ext cx="8433845" cy="454929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04835"/>
                <a:gridCol w="1204835"/>
                <a:gridCol w="1204835"/>
                <a:gridCol w="1204835"/>
                <a:gridCol w="1204835"/>
                <a:gridCol w="1204835"/>
                <a:gridCol w="1204835"/>
              </a:tblGrid>
              <a:tr h="72697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Testis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Astrocytes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Sample 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ORACLE</a:t>
                      </a:r>
                      <a:endParaRPr lang="en-US" dirty="0"/>
                    </a:p>
                  </a:txBody>
                  <a:tcPr/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1, 11231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.37</a:t>
                      </a:r>
                      <a:endParaRPr lang="en-US" dirty="0"/>
                    </a:p>
                  </a:txBody>
                  <a:tcPr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smtClean="0"/>
                        <a:t>Chr2 12132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.33</a:t>
                      </a:r>
                      <a:endParaRPr lang="en-US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23224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1 6237244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352354354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0" y="288237"/>
            <a:ext cx="9144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ndale Mono"/>
                <a:cs typeface="Andale Mono"/>
              </a:rPr>
              <a:t>we want: to impute the data (deal with the orange squares within the rectangle with blue edge), use  </a:t>
            </a:r>
          </a:p>
          <a:p>
            <a:pPr algn="ctr"/>
            <a:r>
              <a:rPr lang="en-US" sz="2400" dirty="0" smtClean="0">
                <a:latin typeface="Andale Mono"/>
                <a:cs typeface="Andale Mono"/>
              </a:rPr>
              <a:t>this to predict values for the red squares.  </a:t>
            </a:r>
            <a:endParaRPr lang="en-US" sz="2400" dirty="0">
              <a:latin typeface="Andale Mono"/>
              <a:cs typeface="Andale Mono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31950" y="6314069"/>
            <a:ext cx="322919" cy="32915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71568" y="6287339"/>
            <a:ext cx="505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 think of this as part of the </a:t>
            </a:r>
            <a:r>
              <a:rPr lang="en-US" dirty="0" err="1" smtClean="0"/>
              <a:t>Illumina</a:t>
            </a:r>
            <a:r>
              <a:rPr lang="en-US" dirty="0" smtClean="0"/>
              <a:t> 450K positions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657653" y="2324563"/>
            <a:ext cx="7233392" cy="2195421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71568" y="2023231"/>
            <a:ext cx="5057795" cy="4126263"/>
          </a:xfrm>
          <a:prstGeom prst="rect">
            <a:avLst/>
          </a:prstGeom>
          <a:noFill/>
          <a:ln w="57150" cmpd="sng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58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1915538"/>
              </p:ext>
            </p:extLst>
          </p:nvPr>
        </p:nvGraphicFramePr>
        <p:xfrm>
          <a:off x="457200" y="1600200"/>
          <a:ext cx="8433845" cy="454929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04835"/>
                <a:gridCol w="1204835"/>
                <a:gridCol w="1204835"/>
                <a:gridCol w="1204835"/>
                <a:gridCol w="1204835"/>
                <a:gridCol w="1204835"/>
                <a:gridCol w="1204835"/>
              </a:tblGrid>
              <a:tr h="72697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Testis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Astrocytes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Sample X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ORACLE</a:t>
                      </a:r>
                    </a:p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test.bed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1, 11231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.37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.5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smtClean="0"/>
                        <a:t>Chr2 12132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.33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23224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1 6237244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72697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</a:t>
                      </a:r>
                      <a:r>
                        <a:rPr lang="en-US" dirty="0" smtClean="0"/>
                        <a:t> 1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352354354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0" y="288237"/>
            <a:ext cx="9144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ndale Mono"/>
                <a:cs typeface="Andale Mono"/>
              </a:rPr>
              <a:t>In </a:t>
            </a:r>
            <a:r>
              <a:rPr lang="en-US" sz="2400" dirty="0" err="1" smtClean="0">
                <a:latin typeface="Andale Mono"/>
                <a:cs typeface="Andale Mono"/>
              </a:rPr>
              <a:t>test.bed</a:t>
            </a:r>
            <a:r>
              <a:rPr lang="en-US" sz="2400" dirty="0" smtClean="0">
                <a:latin typeface="Andale Mono"/>
                <a:cs typeface="Andale Mono"/>
              </a:rPr>
              <a:t> you will find the “gold standard”, reference numbers for you to use to check your prediction  </a:t>
            </a:r>
            <a:endParaRPr lang="en-US" sz="2400" dirty="0">
              <a:latin typeface="Andale Mono"/>
              <a:cs typeface="Andale Mono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31950" y="6314069"/>
            <a:ext cx="322919" cy="32915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71568" y="6287339"/>
            <a:ext cx="505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 think of this as part of the </a:t>
            </a:r>
            <a:r>
              <a:rPr lang="en-US" dirty="0" err="1" smtClean="0"/>
              <a:t>Illumina</a:t>
            </a:r>
            <a:r>
              <a:rPr lang="en-US" dirty="0" smtClean="0"/>
              <a:t> 450K positions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657653" y="2324563"/>
            <a:ext cx="7233392" cy="3824931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71568" y="2023231"/>
            <a:ext cx="5057795" cy="4126263"/>
          </a:xfrm>
          <a:prstGeom prst="rect">
            <a:avLst/>
          </a:prstGeom>
          <a:noFill/>
          <a:ln w="57150" cmpd="sng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060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860832"/>
              </p:ext>
            </p:extLst>
          </p:nvPr>
        </p:nvGraphicFramePr>
        <p:xfrm>
          <a:off x="2650495" y="1384962"/>
          <a:ext cx="4386590" cy="406054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86590"/>
              </a:tblGrid>
              <a:tr h="2030271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>
                          <a:solidFill>
                            <a:schemeClr val="tx1"/>
                          </a:solidFill>
                        </a:rPr>
                        <a:t>???</a:t>
                      </a:r>
                      <a:endParaRPr lang="en-US" sz="3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</a:tr>
              <a:tr h="2030271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 smtClean="0"/>
                        <a:t>???</a:t>
                      </a:r>
                      <a:endParaRPr lang="en-US" sz="3600" b="1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1074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200" y="76200"/>
            <a:ext cx="61976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229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2904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Andale Mono"/>
                <a:cs typeface="Andale Mono"/>
              </a:rPr>
              <a:t>450K  </a:t>
            </a:r>
            <a:br>
              <a:rPr lang="en-US" dirty="0" smtClean="0">
                <a:latin typeface="Andale Mono"/>
                <a:cs typeface="Andale Mono"/>
              </a:rPr>
            </a:br>
            <a:r>
              <a:rPr lang="en-US" dirty="0" smtClean="0">
                <a:latin typeface="Andale Mono"/>
                <a:cs typeface="Andale Mono"/>
              </a:rPr>
              <a:t>= </a:t>
            </a:r>
            <a:br>
              <a:rPr lang="en-US" dirty="0" smtClean="0">
                <a:latin typeface="Andale Mono"/>
                <a:cs typeface="Andale Mono"/>
              </a:rPr>
            </a:br>
            <a:r>
              <a:rPr lang="en-US" dirty="0" smtClean="0">
                <a:latin typeface="Andale Mono"/>
                <a:cs typeface="Andale Mono"/>
              </a:rPr>
              <a:t>data is collected at </a:t>
            </a:r>
            <a:br>
              <a:rPr lang="en-US" dirty="0" smtClean="0">
                <a:latin typeface="Andale Mono"/>
                <a:cs typeface="Andale Mono"/>
              </a:rPr>
            </a:br>
            <a:r>
              <a:rPr lang="en-US" dirty="0" smtClean="0">
                <a:latin typeface="Andale Mono"/>
                <a:cs typeface="Andale Mono"/>
              </a:rPr>
              <a:t>450 000 positions</a:t>
            </a:r>
            <a:br>
              <a:rPr lang="en-US" dirty="0" smtClean="0">
                <a:latin typeface="Andale Mono"/>
                <a:cs typeface="Andale Mono"/>
              </a:rPr>
            </a:br>
            <a:r>
              <a:rPr lang="en-US" dirty="0" smtClean="0">
                <a:latin typeface="Andale Mono"/>
                <a:cs typeface="Andale Mono"/>
              </a:rPr>
              <a:t>(as opposed to collecting info from 3 billion pairs)</a:t>
            </a:r>
            <a:endParaRPr lang="en-US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778551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1589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Andale Mono"/>
                <a:cs typeface="Andale Mono"/>
              </a:rPr>
              <a:t>This is 0.0225% of the genome</a:t>
            </a:r>
            <a:endParaRPr lang="en-US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2757521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0054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Andale Mono"/>
                <a:cs typeface="Andale Mono"/>
              </a:rPr>
              <a:t>1% of the genome contains </a:t>
            </a:r>
            <a:r>
              <a:rPr lang="en-US" dirty="0" err="1" smtClean="0">
                <a:latin typeface="Andale Mono"/>
                <a:cs typeface="Andale Mono"/>
              </a:rPr>
              <a:t>CpG</a:t>
            </a:r>
            <a:r>
              <a:rPr lang="en-US" dirty="0" smtClean="0">
                <a:latin typeface="Andale Mono"/>
                <a:cs typeface="Andale Mono"/>
              </a:rPr>
              <a:t> sites, therefore we cover ~2% of </a:t>
            </a:r>
            <a:r>
              <a:rPr lang="en-US" dirty="0" err="1" smtClean="0">
                <a:latin typeface="Andale Mono"/>
                <a:cs typeface="Andale Mono"/>
              </a:rPr>
              <a:t>CpG</a:t>
            </a:r>
            <a:r>
              <a:rPr lang="en-US" dirty="0" smtClean="0">
                <a:latin typeface="Andale Mono"/>
                <a:cs typeface="Andale Mono"/>
              </a:rPr>
              <a:t> sites</a:t>
            </a:r>
            <a:endParaRPr lang="en-US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2517887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91589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Andale Mono"/>
                <a:cs typeface="Andale Mono"/>
              </a:rPr>
              <a:t>Is this enough to predict values at other positions?</a:t>
            </a:r>
            <a:endParaRPr lang="en-US" b="1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090236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510" y="292100"/>
            <a:ext cx="6845890" cy="627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435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915899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ndale Mono"/>
                <a:cs typeface="Andale Mono"/>
              </a:rPr>
              <a:t>We will soon find out!</a:t>
            </a:r>
            <a:endParaRPr lang="en-US" b="1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50715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925938"/>
            <a:ext cx="914399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 smtClean="0">
                <a:latin typeface="Andale Mono"/>
                <a:cs typeface="Andale Mono"/>
              </a:rPr>
              <a:t>~ 37 000 000 000 000 </a:t>
            </a:r>
          </a:p>
          <a:p>
            <a:r>
              <a:rPr lang="en-US" sz="4400" b="1" dirty="0">
                <a:latin typeface="Andale Mono"/>
                <a:cs typeface="Andale Mono"/>
              </a:rPr>
              <a:t> </a:t>
            </a:r>
            <a:r>
              <a:rPr lang="en-US" sz="4400" b="1" dirty="0" smtClean="0">
                <a:latin typeface="Andale Mono"/>
                <a:cs typeface="Andale Mono"/>
              </a:rPr>
              <a:t> cells in the human body 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4707477" cy="508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54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921" y="320674"/>
            <a:ext cx="88690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ndale Mono"/>
                <a:cs typeface="Andale Mono"/>
              </a:rPr>
              <a:t>It starts like this, </a:t>
            </a:r>
          </a:p>
          <a:p>
            <a:r>
              <a:rPr lang="en-US" sz="3200" dirty="0" smtClean="0">
                <a:latin typeface="Andale Mono"/>
                <a:cs typeface="Andale Mono"/>
              </a:rPr>
              <a:t>from a fertilized zygote:</a:t>
            </a:r>
            <a:endParaRPr lang="en-US" sz="3200" dirty="0">
              <a:latin typeface="Andale Mono"/>
              <a:cs typeface="Andale Mono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224" y="2222500"/>
            <a:ext cx="4569358" cy="347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944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3267"/>
            <a:ext cx="9221534" cy="3401385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0" y="218932"/>
            <a:ext cx="9144000" cy="138433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>
                <a:latin typeface="Andale Mono"/>
                <a:cs typeface="Andale Mono"/>
              </a:rPr>
              <a:t>Cells are organized in tissues and organs giving rise to complex organisms</a:t>
            </a:r>
            <a:endParaRPr lang="en-US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285286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848" y="274638"/>
            <a:ext cx="8686800" cy="1143000"/>
          </a:xfrm>
        </p:spPr>
        <p:txBody>
          <a:bodyPr>
            <a:noAutofit/>
          </a:bodyPr>
          <a:lstStyle/>
          <a:p>
            <a:pPr algn="l"/>
            <a:r>
              <a:rPr lang="en-US" sz="3200" dirty="0" smtClean="0">
                <a:latin typeface="Andale Mono"/>
                <a:cs typeface="Andale Mono"/>
              </a:rPr>
              <a:t>DNA: the central information unit</a:t>
            </a:r>
            <a:endParaRPr lang="en-US" sz="3200" dirty="0">
              <a:latin typeface="Andale Mono"/>
              <a:cs typeface="Andale Mono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715" y="1417637"/>
            <a:ext cx="6459096" cy="523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334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2313</TotalTime>
  <Words>1311</Words>
  <Application>Microsoft Macintosh PowerPoint</Application>
  <PresentationFormat>On-screen Show (4:3)</PresentationFormat>
  <Paragraphs>351</Paragraphs>
  <Slides>55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6" baseType="lpstr">
      <vt:lpstr>Office Theme</vt:lpstr>
      <vt:lpstr>Imputing methylation status</vt:lpstr>
      <vt:lpstr>37 000 000 000 000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DNA: the central information unit</vt:lpstr>
      <vt:lpstr>PowerPoint Presentation</vt:lpstr>
      <vt:lpstr>3 200 000 000 base pairs (human genome)  Estimates 2~3 meters if stretched out2</vt:lpstr>
      <vt:lpstr>PowerPoint Presentation</vt:lpstr>
      <vt:lpstr>central dogma</vt:lpstr>
      <vt:lpstr>3 base pairs = 1 amino acid</vt:lpstr>
      <vt:lpstr>average gene ~ 300 aa </vt:lpstr>
      <vt:lpstr>how many protein coding genes?</vt:lpstr>
      <vt:lpstr>Order these organisms by number of genes: A) Water flea B) Grape C) Human D) Chicken E) Fruit Fly</vt:lpstr>
      <vt:lpstr>Order these organisms by number of genes:  A) Water flea ~31000 B) Grape ~30000 C) Human ~23000 D) Chicken ~16000 E) Fruit Fly ~14000</vt:lpstr>
      <vt:lpstr>~ 20 000 to 24 000</vt:lpstr>
      <vt:lpstr>Where does all the complexity come from then?</vt:lpstr>
      <vt:lpstr>“junk” DNA</vt:lpstr>
      <vt:lpstr> timing</vt:lpstr>
      <vt:lpstr>… together with complex mechanisms dictate when and which genes are active or not</vt:lpstr>
      <vt:lpstr>Epigenetics  (In particular, methylation)</vt:lpstr>
      <vt:lpstr>PowerPoint Presentation</vt:lpstr>
      <vt:lpstr>PowerPoint Presentation</vt:lpstr>
      <vt:lpstr>PowerPoint Presentation</vt:lpstr>
      <vt:lpstr>PowerPoint Presentation</vt:lpstr>
      <vt:lpstr>CpG Island</vt:lpstr>
      <vt:lpstr>PowerPoint Presentation</vt:lpstr>
      <vt:lpstr>PowerPoint Presentation</vt:lpstr>
      <vt:lpstr>PowerPoint Presentation</vt:lpstr>
      <vt:lpstr>methylation heritable, and tissue depedent?</vt:lpstr>
      <vt:lpstr>back to your project:</vt:lpstr>
      <vt:lpstr>Some Question(s)</vt:lpstr>
      <vt:lpstr>technology:  </vt:lpstr>
      <vt:lpstr>PowerPoint Presentation</vt:lpstr>
      <vt:lpstr>Issues</vt:lpstr>
      <vt:lpstr>Scenario: data can be collected at only few loci  (compared to whole genome size) </vt:lpstr>
      <vt:lpstr>Alternative: data can be collected at only few loci  (compared to whole genome size) </vt:lpstr>
      <vt:lpstr>PowerPoint Presentation</vt:lpstr>
      <vt:lpstr>Imputation, or:  dealing with missing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450K   =  data is collected at  450 000 positions (as opposed to collecting info from 3 billion pairs)</vt:lpstr>
      <vt:lpstr>This is 0.0225% of the genome</vt:lpstr>
      <vt:lpstr>1% of the genome contains CpG sites, therefore we cover ~2% of CpG sites</vt:lpstr>
      <vt:lpstr>Is this enough to predict values at other positions?</vt:lpstr>
      <vt:lpstr>PowerPoint Presentation</vt:lpstr>
      <vt:lpstr>We will soon find out!</vt:lpstr>
    </vt:vector>
  </TitlesOfParts>
  <Company>Princeton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Interacting with data</dc:title>
  <dc:creator>Student</dc:creator>
  <cp:lastModifiedBy>B</cp:lastModifiedBy>
  <cp:revision>46</cp:revision>
  <dcterms:created xsi:type="dcterms:W3CDTF">2015-03-22T16:58:27Z</dcterms:created>
  <dcterms:modified xsi:type="dcterms:W3CDTF">2016-03-01T00:04:37Z</dcterms:modified>
</cp:coreProperties>
</file>